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entury Gothic 1" panose="020B0702020202020204" charset="0"/>
      <p:regular r:id="rId6"/>
    </p:embeddedFont>
    <p:embeddedFont>
      <p:font typeface="Century Gothic 2" panose="020B0604020202020204" charset="0"/>
      <p:regular r:id="rId7"/>
    </p:embeddedFont>
    <p:embeddedFont>
      <p:font typeface="Century Gothic Paneuropean" panose="020B0604020202020204" charset="0"/>
      <p:regular r:id="rId8"/>
    </p:embeddedFont>
    <p:embeddedFont>
      <p:font typeface="Century Gothic Paneuropean Bold" panose="020B0604020202020204" charset="0"/>
      <p:regular r:id="rId9"/>
    </p:embeddedFont>
    <p:embeddedFont>
      <p:font typeface="Desyrel" panose="02000603050000020003" pitchFamily="2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B3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885" y="620624"/>
            <a:ext cx="4572217" cy="9045752"/>
          </a:xfrm>
          <a:custGeom>
            <a:avLst/>
            <a:gdLst/>
            <a:ahLst/>
            <a:cxnLst/>
            <a:rect l="l" t="t" r="r" b="b"/>
            <a:pathLst>
              <a:path w="4572217" h="9045752">
                <a:moveTo>
                  <a:pt x="0" y="0"/>
                </a:moveTo>
                <a:lnTo>
                  <a:pt x="4572216" y="0"/>
                </a:lnTo>
                <a:lnTo>
                  <a:pt x="4572216" y="9045752"/>
                </a:lnTo>
                <a:lnTo>
                  <a:pt x="0" y="9045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350642" y="4012799"/>
            <a:ext cx="1429577" cy="295774"/>
          </a:xfrm>
          <a:custGeom>
            <a:avLst/>
            <a:gdLst/>
            <a:ahLst/>
            <a:cxnLst/>
            <a:rect l="l" t="t" r="r" b="b"/>
            <a:pathLst>
              <a:path w="1429577" h="295774">
                <a:moveTo>
                  <a:pt x="0" y="0"/>
                </a:moveTo>
                <a:lnTo>
                  <a:pt x="1429577" y="0"/>
                </a:lnTo>
                <a:lnTo>
                  <a:pt x="1429577" y="295774"/>
                </a:lnTo>
                <a:lnTo>
                  <a:pt x="0" y="2957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5350642" y="6684471"/>
            <a:ext cx="5848860" cy="0"/>
          </a:xfrm>
          <a:prstGeom prst="line">
            <a:avLst/>
          </a:prstGeom>
          <a:ln w="171450" cap="flat">
            <a:solidFill>
              <a:srgbClr val="C7B34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294435" y="3734124"/>
            <a:ext cx="6717871" cy="184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180"/>
              </a:lnSpc>
              <a:spcBef>
                <a:spcPct val="0"/>
              </a:spcBef>
            </a:pPr>
            <a:r>
              <a:rPr lang="en-US" sz="10843" b="1" u="none" strike="noStrike" dirty="0" err="1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medicare</a:t>
            </a:r>
            <a:endParaRPr lang="en-US" sz="10843" b="1" u="none" strike="noStrike" dirty="0">
              <a:solidFill>
                <a:srgbClr val="F7F5E4"/>
              </a:solidFill>
              <a:latin typeface="Century Gothic 1"/>
              <a:ea typeface="Century Gothic 1"/>
              <a:cs typeface="Century Gothic 1"/>
              <a:sym typeface="Century Gothic 1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294435" y="5129506"/>
            <a:ext cx="6821365" cy="1765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180"/>
              </a:lnSpc>
            </a:pPr>
            <a:r>
              <a:rPr lang="en-US" sz="10843" dirty="0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transition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75385" y="6818724"/>
            <a:ext cx="7397565" cy="888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91"/>
              </a:lnSpc>
            </a:pPr>
            <a:r>
              <a:rPr lang="en-US" sz="5279">
                <a:solidFill>
                  <a:srgbClr val="F7F5E4"/>
                </a:solidFill>
                <a:latin typeface="Desyrel"/>
                <a:ea typeface="Desyrel"/>
                <a:cs typeface="Desyrel"/>
                <a:sym typeface="Desyrel"/>
              </a:rPr>
              <a:t>impact analysis results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96309" y="2844141"/>
            <a:ext cx="6767741" cy="2003757"/>
            <a:chOff x="0" y="0"/>
            <a:chExt cx="1782450" cy="5277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2451" cy="527738"/>
            </a:xfrm>
            <a:custGeom>
              <a:avLst/>
              <a:gdLst/>
              <a:ahLst/>
              <a:cxnLst/>
              <a:rect l="l" t="t" r="r" b="b"/>
              <a:pathLst>
                <a:path w="1782451" h="527738">
                  <a:moveTo>
                    <a:pt x="1782451" y="17159"/>
                  </a:moveTo>
                  <a:lnTo>
                    <a:pt x="1782451" y="510579"/>
                  </a:lnTo>
                  <a:cubicBezTo>
                    <a:pt x="1782451" y="520056"/>
                    <a:pt x="1774768" y="527738"/>
                    <a:pt x="1765291" y="527738"/>
                  </a:cubicBezTo>
                  <a:lnTo>
                    <a:pt x="17159" y="527738"/>
                  </a:lnTo>
                  <a:cubicBezTo>
                    <a:pt x="12608" y="527738"/>
                    <a:pt x="8244" y="525931"/>
                    <a:pt x="5026" y="522713"/>
                  </a:cubicBezTo>
                  <a:cubicBezTo>
                    <a:pt x="1808" y="519495"/>
                    <a:pt x="0" y="515130"/>
                    <a:pt x="0" y="510579"/>
                  </a:cubicBezTo>
                  <a:lnTo>
                    <a:pt x="0" y="17159"/>
                  </a:lnTo>
                  <a:cubicBezTo>
                    <a:pt x="0" y="7682"/>
                    <a:pt x="7682" y="0"/>
                    <a:pt x="17159" y="0"/>
                  </a:cubicBezTo>
                  <a:lnTo>
                    <a:pt x="1765291" y="0"/>
                  </a:lnTo>
                  <a:cubicBezTo>
                    <a:pt x="1774768" y="0"/>
                    <a:pt x="1782451" y="7682"/>
                    <a:pt x="1782451" y="17159"/>
                  </a:cubicBez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782450" cy="556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842982" y="3520706"/>
            <a:ext cx="664496" cy="668675"/>
          </a:xfrm>
          <a:custGeom>
            <a:avLst/>
            <a:gdLst/>
            <a:ahLst/>
            <a:cxnLst/>
            <a:rect l="l" t="t" r="r" b="b"/>
            <a:pathLst>
              <a:path w="664496" h="668675">
                <a:moveTo>
                  <a:pt x="0" y="0"/>
                </a:moveTo>
                <a:lnTo>
                  <a:pt x="664495" y="0"/>
                </a:lnTo>
                <a:lnTo>
                  <a:pt x="664495" y="668675"/>
                </a:lnTo>
                <a:lnTo>
                  <a:pt x="0" y="668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407820" y="2844141"/>
            <a:ext cx="5762552" cy="4168443"/>
            <a:chOff x="0" y="0"/>
            <a:chExt cx="1517709" cy="10978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17709" cy="1097862"/>
            </a:xfrm>
            <a:custGeom>
              <a:avLst/>
              <a:gdLst/>
              <a:ahLst/>
              <a:cxnLst/>
              <a:rect l="l" t="t" r="r" b="b"/>
              <a:pathLst>
                <a:path w="1517709" h="1097862">
                  <a:moveTo>
                    <a:pt x="1517709" y="20152"/>
                  </a:moveTo>
                  <a:lnTo>
                    <a:pt x="1517709" y="1077709"/>
                  </a:lnTo>
                  <a:cubicBezTo>
                    <a:pt x="1517709" y="1088839"/>
                    <a:pt x="1508687" y="1097862"/>
                    <a:pt x="1497557" y="1097862"/>
                  </a:cubicBezTo>
                  <a:lnTo>
                    <a:pt x="20152" y="1097862"/>
                  </a:lnTo>
                  <a:cubicBezTo>
                    <a:pt x="14808" y="1097862"/>
                    <a:pt x="9682" y="1095738"/>
                    <a:pt x="5902" y="1091959"/>
                  </a:cubicBezTo>
                  <a:cubicBezTo>
                    <a:pt x="2123" y="1088180"/>
                    <a:pt x="0" y="1083054"/>
                    <a:pt x="0" y="1077709"/>
                  </a:cubicBezTo>
                  <a:lnTo>
                    <a:pt x="0" y="20152"/>
                  </a:lnTo>
                  <a:cubicBezTo>
                    <a:pt x="0" y="9023"/>
                    <a:pt x="9023" y="0"/>
                    <a:pt x="20152" y="0"/>
                  </a:cubicBezTo>
                  <a:lnTo>
                    <a:pt x="1497557" y="0"/>
                  </a:lnTo>
                  <a:cubicBezTo>
                    <a:pt x="1502902" y="0"/>
                    <a:pt x="1508028" y="2123"/>
                    <a:pt x="1511807" y="5902"/>
                  </a:cubicBezTo>
                  <a:cubicBezTo>
                    <a:pt x="1515586" y="9682"/>
                    <a:pt x="1517709" y="14808"/>
                    <a:pt x="1517709" y="20152"/>
                  </a:cubicBezTo>
                  <a:close/>
                </a:path>
              </a:pathLst>
            </a:custGeom>
            <a:solidFill>
              <a:srgbClr val="2F5D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517709" cy="11264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698723" y="4171947"/>
            <a:ext cx="2795196" cy="35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4"/>
              </a:lnSpc>
            </a:pPr>
            <a:r>
              <a:rPr lang="en-US" sz="2949" spc="-88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annual savings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83490" y="4581254"/>
            <a:ext cx="5211212" cy="1362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98"/>
              </a:lnSpc>
            </a:pPr>
            <a:r>
              <a:rPr lang="en-US" sz="10095" spc="-363">
                <a:solidFill>
                  <a:srgbClr val="F1DF8C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$989,100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98723" y="6228144"/>
            <a:ext cx="5211212" cy="32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6"/>
              </a:lnSpc>
            </a:pPr>
            <a:r>
              <a:rPr lang="en-US" sz="2511" spc="-180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employer cost reduction in year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824493" y="3150915"/>
            <a:ext cx="2874760" cy="35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84"/>
              </a:lnSpc>
              <a:spcBef>
                <a:spcPct val="0"/>
              </a:spcBef>
            </a:pPr>
            <a:r>
              <a:rPr lang="en-US" sz="2949" b="1" u="none" strike="noStrike" spc="-88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per employee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392902" y="932774"/>
            <a:ext cx="5055897" cy="958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24"/>
              </a:lnSpc>
            </a:pPr>
            <a:r>
              <a:rPr lang="en-US" sz="7153" dirty="0">
                <a:solidFill>
                  <a:srgbClr val="15193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immediate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392903" y="2015419"/>
            <a:ext cx="9307380" cy="48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1"/>
              </a:lnSpc>
            </a:pPr>
            <a:r>
              <a:rPr lang="en-US" sz="4048" spc="-145">
                <a:solidFill>
                  <a:srgbClr val="9D8F3B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current medicare-eligible employees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407820" y="7173513"/>
            <a:ext cx="5762552" cy="2003757"/>
            <a:chOff x="0" y="0"/>
            <a:chExt cx="1517709" cy="5277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17709" cy="527738"/>
            </a:xfrm>
            <a:custGeom>
              <a:avLst/>
              <a:gdLst/>
              <a:ahLst/>
              <a:cxnLst/>
              <a:rect l="l" t="t" r="r" b="b"/>
              <a:pathLst>
                <a:path w="1517709" h="527738">
                  <a:moveTo>
                    <a:pt x="1517709" y="20152"/>
                  </a:moveTo>
                  <a:lnTo>
                    <a:pt x="1517709" y="507586"/>
                  </a:lnTo>
                  <a:cubicBezTo>
                    <a:pt x="1517709" y="518716"/>
                    <a:pt x="1508687" y="527738"/>
                    <a:pt x="1497557" y="527738"/>
                  </a:cubicBezTo>
                  <a:lnTo>
                    <a:pt x="20152" y="527738"/>
                  </a:lnTo>
                  <a:cubicBezTo>
                    <a:pt x="14808" y="527738"/>
                    <a:pt x="9682" y="525615"/>
                    <a:pt x="5902" y="521836"/>
                  </a:cubicBezTo>
                  <a:cubicBezTo>
                    <a:pt x="2123" y="518057"/>
                    <a:pt x="0" y="512931"/>
                    <a:pt x="0" y="507586"/>
                  </a:cubicBezTo>
                  <a:lnTo>
                    <a:pt x="0" y="20152"/>
                  </a:lnTo>
                  <a:cubicBezTo>
                    <a:pt x="0" y="9023"/>
                    <a:pt x="9023" y="0"/>
                    <a:pt x="20152" y="0"/>
                  </a:cubicBezTo>
                  <a:lnTo>
                    <a:pt x="1497557" y="0"/>
                  </a:lnTo>
                  <a:cubicBezTo>
                    <a:pt x="1502902" y="0"/>
                    <a:pt x="1508028" y="2123"/>
                    <a:pt x="1511807" y="5902"/>
                  </a:cubicBezTo>
                  <a:cubicBezTo>
                    <a:pt x="1515586" y="9682"/>
                    <a:pt x="1517709" y="14808"/>
                    <a:pt x="1517709" y="20152"/>
                  </a:cubicBez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517709" cy="556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803660" y="7480637"/>
            <a:ext cx="2874760" cy="35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84"/>
              </a:lnSpc>
              <a:spcBef>
                <a:spcPct val="0"/>
              </a:spcBef>
            </a:pPr>
            <a:r>
              <a:rPr lang="en-US" sz="2949" spc="-88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current situation: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90605" y="3534001"/>
            <a:ext cx="3908648" cy="101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799"/>
              </a:lnSpc>
            </a:pPr>
            <a:r>
              <a:rPr lang="en-US" sz="7571" spc="-272">
                <a:solidFill>
                  <a:srgbClr val="F1DF8C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$12,600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396309" y="5008827"/>
            <a:ext cx="6767741" cy="2003757"/>
            <a:chOff x="0" y="0"/>
            <a:chExt cx="1782450" cy="52773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82451" cy="527738"/>
            </a:xfrm>
            <a:custGeom>
              <a:avLst/>
              <a:gdLst/>
              <a:ahLst/>
              <a:cxnLst/>
              <a:rect l="l" t="t" r="r" b="b"/>
              <a:pathLst>
                <a:path w="1782451" h="527738">
                  <a:moveTo>
                    <a:pt x="1782451" y="17159"/>
                  </a:moveTo>
                  <a:lnTo>
                    <a:pt x="1782451" y="510579"/>
                  </a:lnTo>
                  <a:cubicBezTo>
                    <a:pt x="1782451" y="520056"/>
                    <a:pt x="1774768" y="527738"/>
                    <a:pt x="1765291" y="527738"/>
                  </a:cubicBezTo>
                  <a:lnTo>
                    <a:pt x="17159" y="527738"/>
                  </a:lnTo>
                  <a:cubicBezTo>
                    <a:pt x="12608" y="527738"/>
                    <a:pt x="8244" y="525931"/>
                    <a:pt x="5026" y="522713"/>
                  </a:cubicBezTo>
                  <a:cubicBezTo>
                    <a:pt x="1808" y="519495"/>
                    <a:pt x="0" y="515130"/>
                    <a:pt x="0" y="510579"/>
                  </a:cubicBezTo>
                  <a:lnTo>
                    <a:pt x="0" y="17159"/>
                  </a:lnTo>
                  <a:cubicBezTo>
                    <a:pt x="0" y="7682"/>
                    <a:pt x="7682" y="0"/>
                    <a:pt x="17159" y="0"/>
                  </a:cubicBezTo>
                  <a:lnTo>
                    <a:pt x="1765291" y="0"/>
                  </a:lnTo>
                  <a:cubicBezTo>
                    <a:pt x="1774768" y="0"/>
                    <a:pt x="1782451" y="7682"/>
                    <a:pt x="1782451" y="17159"/>
                  </a:cubicBez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1782450" cy="556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842982" y="5685392"/>
            <a:ext cx="664496" cy="668675"/>
          </a:xfrm>
          <a:custGeom>
            <a:avLst/>
            <a:gdLst/>
            <a:ahLst/>
            <a:cxnLst/>
            <a:rect l="l" t="t" r="r" b="b"/>
            <a:pathLst>
              <a:path w="664496" h="668675">
                <a:moveTo>
                  <a:pt x="0" y="0"/>
                </a:moveTo>
                <a:lnTo>
                  <a:pt x="664495" y="0"/>
                </a:lnTo>
                <a:lnTo>
                  <a:pt x="664495" y="668675"/>
                </a:lnTo>
                <a:lnTo>
                  <a:pt x="0" y="668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2457716" y="5315601"/>
            <a:ext cx="4241537" cy="35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84"/>
              </a:lnSpc>
              <a:spcBef>
                <a:spcPct val="0"/>
              </a:spcBef>
            </a:pPr>
            <a:r>
              <a:rPr lang="en-US" sz="2949" b="1" u="none" strike="noStrike" spc="-88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3-year savings total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99137" y="5698687"/>
            <a:ext cx="4500116" cy="101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799"/>
              </a:lnSpc>
            </a:pPr>
            <a:r>
              <a:rPr lang="en-US" sz="7571" spc="-272">
                <a:solidFill>
                  <a:srgbClr val="F1DF8C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$2,967,300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0396309" y="7173513"/>
            <a:ext cx="6767741" cy="2003757"/>
            <a:chOff x="0" y="0"/>
            <a:chExt cx="1782450" cy="52773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782451" cy="527738"/>
            </a:xfrm>
            <a:custGeom>
              <a:avLst/>
              <a:gdLst/>
              <a:ahLst/>
              <a:cxnLst/>
              <a:rect l="l" t="t" r="r" b="b"/>
              <a:pathLst>
                <a:path w="1782451" h="527738">
                  <a:moveTo>
                    <a:pt x="1782451" y="17159"/>
                  </a:moveTo>
                  <a:lnTo>
                    <a:pt x="1782451" y="510579"/>
                  </a:lnTo>
                  <a:cubicBezTo>
                    <a:pt x="1782451" y="520056"/>
                    <a:pt x="1774768" y="527738"/>
                    <a:pt x="1765291" y="527738"/>
                  </a:cubicBezTo>
                  <a:lnTo>
                    <a:pt x="17159" y="527738"/>
                  </a:lnTo>
                  <a:cubicBezTo>
                    <a:pt x="12608" y="527738"/>
                    <a:pt x="8244" y="525931"/>
                    <a:pt x="5026" y="522713"/>
                  </a:cubicBezTo>
                  <a:cubicBezTo>
                    <a:pt x="1808" y="519495"/>
                    <a:pt x="0" y="515130"/>
                    <a:pt x="0" y="510579"/>
                  </a:cubicBezTo>
                  <a:lnTo>
                    <a:pt x="0" y="17159"/>
                  </a:lnTo>
                  <a:cubicBezTo>
                    <a:pt x="0" y="7682"/>
                    <a:pt x="7682" y="0"/>
                    <a:pt x="17159" y="0"/>
                  </a:cubicBezTo>
                  <a:lnTo>
                    <a:pt x="1765291" y="0"/>
                  </a:lnTo>
                  <a:cubicBezTo>
                    <a:pt x="1774768" y="0"/>
                    <a:pt x="1782451" y="7682"/>
                    <a:pt x="1782451" y="17159"/>
                  </a:cubicBez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1782450" cy="556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0842982" y="7850078"/>
            <a:ext cx="664496" cy="668675"/>
          </a:xfrm>
          <a:custGeom>
            <a:avLst/>
            <a:gdLst/>
            <a:ahLst/>
            <a:cxnLst/>
            <a:rect l="l" t="t" r="r" b="b"/>
            <a:pathLst>
              <a:path w="664496" h="668675">
                <a:moveTo>
                  <a:pt x="0" y="0"/>
                </a:moveTo>
                <a:lnTo>
                  <a:pt x="664495" y="0"/>
                </a:lnTo>
                <a:lnTo>
                  <a:pt x="664495" y="668675"/>
                </a:lnTo>
                <a:lnTo>
                  <a:pt x="0" y="668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12698335" y="7480287"/>
            <a:ext cx="4000918" cy="35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84"/>
              </a:lnSpc>
              <a:spcBef>
                <a:spcPct val="0"/>
              </a:spcBef>
            </a:pPr>
            <a:r>
              <a:rPr lang="en-US" sz="2949" spc="-88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yearly cost reduction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790605" y="7863373"/>
            <a:ext cx="3908648" cy="101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799"/>
              </a:lnSpc>
            </a:pPr>
            <a:r>
              <a:rPr lang="en-US" sz="7571" spc="-272">
                <a:solidFill>
                  <a:srgbClr val="F1DF8C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8.2%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583035" y="7963375"/>
            <a:ext cx="5311667" cy="865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490" lvl="1" indent="-247745" algn="l">
              <a:lnSpc>
                <a:spcPts val="2272"/>
              </a:lnSpc>
              <a:buFont typeface="Arial"/>
              <a:buChar char="•"/>
            </a:pPr>
            <a:r>
              <a:rPr lang="en-US" sz="2294" spc="-68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157 Medicare-eligible employees</a:t>
            </a:r>
          </a:p>
          <a:p>
            <a:pPr marL="495490" lvl="1" indent="-247745" algn="l">
              <a:lnSpc>
                <a:spcPts val="2272"/>
              </a:lnSpc>
              <a:buFont typeface="Arial"/>
              <a:buChar char="•"/>
            </a:pPr>
            <a:r>
              <a:rPr lang="en-US" sz="2294" spc="-68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79 projected to transition (50% rate)</a:t>
            </a:r>
          </a:p>
          <a:p>
            <a:pPr marL="495490" lvl="1" indent="-247745" algn="l">
              <a:lnSpc>
                <a:spcPts val="2272"/>
              </a:lnSpc>
              <a:buFont typeface="Arial"/>
              <a:buChar char="•"/>
            </a:pPr>
            <a:r>
              <a:rPr lang="en-US" sz="2294" spc="-68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79 remain on group plan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0" y="10120227"/>
            <a:ext cx="18288000" cy="166773"/>
            <a:chOff x="0" y="0"/>
            <a:chExt cx="4816593" cy="4392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816592" cy="43924"/>
            </a:xfrm>
            <a:custGeom>
              <a:avLst/>
              <a:gdLst/>
              <a:ahLst/>
              <a:cxnLst/>
              <a:rect l="l" t="t" r="r" b="b"/>
              <a:pathLst>
                <a:path w="4816592" h="43924">
                  <a:moveTo>
                    <a:pt x="0" y="0"/>
                  </a:moveTo>
                  <a:lnTo>
                    <a:pt x="4816592" y="0"/>
                  </a:lnTo>
                  <a:lnTo>
                    <a:pt x="4816592" y="43924"/>
                  </a:lnTo>
                  <a:lnTo>
                    <a:pt x="0" y="43924"/>
                  </a:lnTo>
                  <a:close/>
                </a:path>
              </a:pathLst>
            </a:custGeom>
            <a:solidFill>
              <a:srgbClr val="C7B3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4816593" cy="72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 rot="-10800000">
            <a:off x="-2752857" y="447358"/>
            <a:ext cx="6563969" cy="8892077"/>
          </a:xfrm>
          <a:custGeom>
            <a:avLst/>
            <a:gdLst/>
            <a:ahLst/>
            <a:cxnLst/>
            <a:rect l="l" t="t" r="r" b="b"/>
            <a:pathLst>
              <a:path w="6563969" h="8892077">
                <a:moveTo>
                  <a:pt x="0" y="0"/>
                </a:moveTo>
                <a:lnTo>
                  <a:pt x="6563970" y="0"/>
                </a:lnTo>
                <a:lnTo>
                  <a:pt x="6563970" y="8892077"/>
                </a:lnTo>
                <a:lnTo>
                  <a:pt x="0" y="88920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/>
          <p:nvPr/>
        </p:nvSpPr>
        <p:spPr>
          <a:xfrm>
            <a:off x="4407820" y="9634470"/>
            <a:ext cx="872237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spc="24">
                <a:solidFill>
                  <a:srgbClr val="15193F">
                    <a:alpha val="46667"/>
                  </a:srgbClr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source: medicare transition analysis tool, results based on company-specific data + standard industry assumptions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315050" y="813746"/>
            <a:ext cx="3908648" cy="1258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589"/>
              </a:lnSpc>
              <a:spcBef>
                <a:spcPct val="0"/>
              </a:spcBef>
            </a:pPr>
            <a:r>
              <a:rPr lang="en-US" sz="8717" dirty="0">
                <a:solidFill>
                  <a:srgbClr val="15193F"/>
                </a:solidFill>
                <a:latin typeface="Desyrel"/>
                <a:ea typeface="Desyrel"/>
                <a:cs typeface="Desyrel"/>
                <a:sym typeface="Desyrel"/>
              </a:rPr>
              <a:t>impact: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48776" y="386140"/>
            <a:ext cx="9007179" cy="9508538"/>
          </a:xfrm>
          <a:custGeom>
            <a:avLst/>
            <a:gdLst/>
            <a:ahLst/>
            <a:cxnLst/>
            <a:rect l="l" t="t" r="r" b="b"/>
            <a:pathLst>
              <a:path w="9007179" h="9508538">
                <a:moveTo>
                  <a:pt x="0" y="0"/>
                </a:moveTo>
                <a:lnTo>
                  <a:pt x="9007179" y="0"/>
                </a:lnTo>
                <a:lnTo>
                  <a:pt x="9007179" y="9508539"/>
                </a:lnTo>
                <a:lnTo>
                  <a:pt x="0" y="95085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10120227"/>
            <a:ext cx="18288000" cy="166773"/>
            <a:chOff x="0" y="0"/>
            <a:chExt cx="4816593" cy="439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924"/>
            </a:xfrm>
            <a:custGeom>
              <a:avLst/>
              <a:gdLst/>
              <a:ahLst/>
              <a:cxnLst/>
              <a:rect l="l" t="t" r="r" b="b"/>
              <a:pathLst>
                <a:path w="4816592" h="43924">
                  <a:moveTo>
                    <a:pt x="0" y="0"/>
                  </a:moveTo>
                  <a:lnTo>
                    <a:pt x="4816592" y="0"/>
                  </a:lnTo>
                  <a:lnTo>
                    <a:pt x="4816592" y="43924"/>
                  </a:lnTo>
                  <a:lnTo>
                    <a:pt x="0" y="43924"/>
                  </a:ln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816593" cy="72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9480" y="5551569"/>
            <a:ext cx="12955695" cy="47625"/>
            <a:chOff x="0" y="0"/>
            <a:chExt cx="3720547" cy="136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20547" cy="13677"/>
            </a:xfrm>
            <a:custGeom>
              <a:avLst/>
              <a:gdLst/>
              <a:ahLst/>
              <a:cxnLst/>
              <a:rect l="l" t="t" r="r" b="b"/>
              <a:pathLst>
                <a:path w="3720547" h="13677">
                  <a:moveTo>
                    <a:pt x="0" y="0"/>
                  </a:moveTo>
                  <a:lnTo>
                    <a:pt x="3720547" y="0"/>
                  </a:lnTo>
                  <a:lnTo>
                    <a:pt x="3720547" y="13677"/>
                  </a:lnTo>
                  <a:lnTo>
                    <a:pt x="0" y="13677"/>
                  </a:lnTo>
                  <a:close/>
                </a:path>
              </a:pathLst>
            </a:custGeom>
            <a:solidFill>
              <a:srgbClr val="C7B3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20547" cy="51777"/>
            </a:xfrm>
            <a:prstGeom prst="rect">
              <a:avLst/>
            </a:prstGeom>
          </p:spPr>
          <p:txBody>
            <a:bodyPr lIns="46590" tIns="46590" rIns="46590" bIns="4659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182619" y="876300"/>
            <a:ext cx="6275366" cy="1258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589"/>
              </a:lnSpc>
              <a:spcBef>
                <a:spcPct val="0"/>
              </a:spcBef>
            </a:pPr>
            <a:r>
              <a:rPr lang="en-US" sz="8717" dirty="0">
                <a:solidFill>
                  <a:srgbClr val="283F56"/>
                </a:solidFill>
                <a:latin typeface="Desyrel"/>
                <a:ea typeface="Desyrel"/>
                <a:cs typeface="Desyrel"/>
                <a:sym typeface="Desyrel"/>
              </a:rPr>
              <a:t>opportunities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81165" y="866775"/>
            <a:ext cx="3133018" cy="123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89"/>
              </a:lnSpc>
              <a:spcBef>
                <a:spcPct val="0"/>
              </a:spcBef>
            </a:pPr>
            <a:r>
              <a:rPr lang="en-US" sz="8717" b="1" spc="130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future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1165" y="2168425"/>
            <a:ext cx="9307380" cy="48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1"/>
              </a:lnSpc>
            </a:pPr>
            <a:r>
              <a:rPr lang="en-US" sz="4048" spc="-145">
                <a:solidFill>
                  <a:srgbClr val="9D8F3B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employees approaching medicare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1165" y="3308239"/>
            <a:ext cx="3133018" cy="837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49"/>
              </a:lnSpc>
            </a:pPr>
            <a:r>
              <a:rPr lang="en-US" sz="5178" dirty="0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$144,900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1165" y="4133954"/>
            <a:ext cx="2507148" cy="46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726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annual savings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81164" y="4604942"/>
            <a:ext cx="2166835" cy="588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age 64</a:t>
            </a:r>
          </a:p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23 employees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23045" y="5395994"/>
            <a:ext cx="981955" cy="360808"/>
          </a:xfrm>
          <a:prstGeom prst="roundRect">
            <a:avLst/>
          </a:prstGeom>
          <a:solidFill>
            <a:srgbClr val="C7B34E"/>
          </a:solidFill>
          <a:ln>
            <a:solidFill>
              <a:srgbClr val="C7B34E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year 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55700" y="5395994"/>
            <a:ext cx="981955" cy="360808"/>
          </a:xfrm>
          <a:prstGeom prst="roundRect">
            <a:avLst/>
          </a:prstGeom>
          <a:solidFill>
            <a:srgbClr val="C7B34E"/>
          </a:solidFill>
          <a:ln>
            <a:solidFill>
              <a:srgbClr val="C7B34E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year 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08600" y="5395994"/>
            <a:ext cx="981955" cy="360808"/>
          </a:xfrm>
          <a:prstGeom prst="roundRect">
            <a:avLst/>
          </a:prstGeom>
          <a:solidFill>
            <a:srgbClr val="C7B34E"/>
          </a:solidFill>
          <a:ln>
            <a:solidFill>
              <a:srgbClr val="C7B34E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year 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067976" y="3308239"/>
            <a:ext cx="3390224" cy="837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49"/>
              </a:lnSpc>
            </a:pPr>
            <a:r>
              <a:rPr lang="en-US" sz="5178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$185,300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067976" y="4133954"/>
            <a:ext cx="2507148" cy="46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726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annual savings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67976" y="4604942"/>
            <a:ext cx="2158050" cy="588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age 63</a:t>
            </a:r>
          </a:p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31 employees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54787" y="3308239"/>
            <a:ext cx="2507148" cy="837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49"/>
              </a:lnSpc>
            </a:pPr>
            <a:r>
              <a:rPr lang="en-US" sz="5178" dirty="0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$189,00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54787" y="4133954"/>
            <a:ext cx="2507148" cy="46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726">
                <a:solidFill>
                  <a:srgbClr val="283F56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annual savings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54787" y="4604942"/>
            <a:ext cx="2031470" cy="588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age 62</a:t>
            </a:r>
          </a:p>
          <a:p>
            <a:pPr algn="l">
              <a:lnSpc>
                <a:spcPts val="2340"/>
              </a:lnSpc>
            </a:pPr>
            <a:r>
              <a:rPr lang="en-US" sz="2000" dirty="0">
                <a:solidFill>
                  <a:srgbClr val="283F56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30 employees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63509" y="9696559"/>
            <a:ext cx="706650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spc="24">
                <a:solidFill>
                  <a:srgbClr val="15193F">
                    <a:alpha val="46667"/>
                  </a:srgbClr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based on 50% transition rate applied to employees turning 65 | assumes same cost structure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-273103" y="6548422"/>
            <a:ext cx="13119318" cy="2749578"/>
            <a:chOff x="0" y="0"/>
            <a:chExt cx="3455294" cy="72416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455293" cy="724169"/>
            </a:xfrm>
            <a:custGeom>
              <a:avLst/>
              <a:gdLst/>
              <a:ahLst/>
              <a:cxnLst/>
              <a:rect l="l" t="t" r="r" b="b"/>
              <a:pathLst>
                <a:path w="3455293" h="724169">
                  <a:moveTo>
                    <a:pt x="8852" y="0"/>
                  </a:moveTo>
                  <a:lnTo>
                    <a:pt x="3446442" y="0"/>
                  </a:lnTo>
                  <a:cubicBezTo>
                    <a:pt x="3451330" y="0"/>
                    <a:pt x="3455293" y="3963"/>
                    <a:pt x="3455293" y="8852"/>
                  </a:cubicBezTo>
                  <a:lnTo>
                    <a:pt x="3455293" y="715317"/>
                  </a:lnTo>
                  <a:cubicBezTo>
                    <a:pt x="3455293" y="720206"/>
                    <a:pt x="3451330" y="724169"/>
                    <a:pt x="3446442" y="724169"/>
                  </a:cubicBezTo>
                  <a:lnTo>
                    <a:pt x="8852" y="724169"/>
                  </a:lnTo>
                  <a:cubicBezTo>
                    <a:pt x="3963" y="724169"/>
                    <a:pt x="0" y="720206"/>
                    <a:pt x="0" y="715317"/>
                  </a:cubicBezTo>
                  <a:lnTo>
                    <a:pt x="0" y="8852"/>
                  </a:lnTo>
                  <a:cubicBezTo>
                    <a:pt x="0" y="3963"/>
                    <a:pt x="3963" y="0"/>
                    <a:pt x="8852" y="0"/>
                  </a:cubicBezTo>
                  <a:close/>
                </a:path>
              </a:pathLst>
            </a:custGeom>
            <a:solidFill>
              <a:srgbClr val="283F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52400"/>
              <a:ext cx="3455294" cy="876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17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923045" y="8201574"/>
            <a:ext cx="7779688" cy="437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3"/>
              </a:lnSpc>
            </a:pPr>
            <a:r>
              <a:rPr lang="en-US" sz="2602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total future opportunity: 84 additional employees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23045" y="6888244"/>
            <a:ext cx="5015805" cy="1360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8"/>
              </a:lnSpc>
              <a:spcBef>
                <a:spcPct val="0"/>
              </a:spcBef>
            </a:pPr>
            <a:r>
              <a:rPr lang="en-US" sz="10095" b="1" u="none" strike="noStrike" spc="-363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$529,200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03995" y="8534949"/>
            <a:ext cx="9048918" cy="437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3"/>
              </a:lnSpc>
            </a:pPr>
            <a:r>
              <a:rPr lang="en-US" sz="2602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additional annual savings potential over the next 3 years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35192" y="2610799"/>
            <a:ext cx="6600650" cy="8128440"/>
            <a:chOff x="0" y="0"/>
            <a:chExt cx="1738443" cy="21408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8443" cy="2140824"/>
            </a:xfrm>
            <a:custGeom>
              <a:avLst/>
              <a:gdLst/>
              <a:ahLst/>
              <a:cxnLst/>
              <a:rect l="l" t="t" r="r" b="b"/>
              <a:pathLst>
                <a:path w="1738443" h="2140824">
                  <a:moveTo>
                    <a:pt x="17594" y="0"/>
                  </a:moveTo>
                  <a:lnTo>
                    <a:pt x="1720849" y="0"/>
                  </a:lnTo>
                  <a:cubicBezTo>
                    <a:pt x="1725515" y="0"/>
                    <a:pt x="1729990" y="1854"/>
                    <a:pt x="1733290" y="5153"/>
                  </a:cubicBezTo>
                  <a:cubicBezTo>
                    <a:pt x="1736589" y="8452"/>
                    <a:pt x="1738443" y="12927"/>
                    <a:pt x="1738443" y="17594"/>
                  </a:cubicBezTo>
                  <a:lnTo>
                    <a:pt x="1738443" y="2123230"/>
                  </a:lnTo>
                  <a:cubicBezTo>
                    <a:pt x="1738443" y="2132947"/>
                    <a:pt x="1730566" y="2140824"/>
                    <a:pt x="1720849" y="2140824"/>
                  </a:cubicBezTo>
                  <a:lnTo>
                    <a:pt x="17594" y="2140824"/>
                  </a:lnTo>
                  <a:cubicBezTo>
                    <a:pt x="7877" y="2140824"/>
                    <a:pt x="0" y="2132947"/>
                    <a:pt x="0" y="2123230"/>
                  </a:cubicBezTo>
                  <a:lnTo>
                    <a:pt x="0" y="17594"/>
                  </a:lnTo>
                  <a:cubicBezTo>
                    <a:pt x="0" y="7877"/>
                    <a:pt x="7877" y="0"/>
                    <a:pt x="17594" y="0"/>
                  </a:cubicBezTo>
                  <a:close/>
                </a:path>
              </a:pathLst>
            </a:custGeom>
            <a:solidFill>
              <a:srgbClr val="F7F5E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52400"/>
              <a:ext cx="1738443" cy="22932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1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120227"/>
            <a:ext cx="18288000" cy="166773"/>
            <a:chOff x="0" y="0"/>
            <a:chExt cx="4816593" cy="439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43924"/>
            </a:xfrm>
            <a:custGeom>
              <a:avLst/>
              <a:gdLst/>
              <a:ahLst/>
              <a:cxnLst/>
              <a:rect l="l" t="t" r="r" b="b"/>
              <a:pathLst>
                <a:path w="4816592" h="43924">
                  <a:moveTo>
                    <a:pt x="0" y="0"/>
                  </a:moveTo>
                  <a:lnTo>
                    <a:pt x="4816592" y="0"/>
                  </a:lnTo>
                  <a:lnTo>
                    <a:pt x="4816592" y="43924"/>
                  </a:lnTo>
                  <a:lnTo>
                    <a:pt x="0" y="43924"/>
                  </a:lnTo>
                  <a:close/>
                </a:path>
              </a:pathLst>
            </a:custGeom>
            <a:solidFill>
              <a:srgbClr val="9D8F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816593" cy="72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842196" y="483691"/>
            <a:ext cx="2970790" cy="1258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589"/>
              </a:lnSpc>
              <a:spcBef>
                <a:spcPct val="0"/>
              </a:spcBef>
            </a:pPr>
            <a:r>
              <a:rPr lang="en-US" sz="8717" dirty="0">
                <a:solidFill>
                  <a:srgbClr val="FFFFFF"/>
                </a:solidFill>
                <a:latin typeface="Desyrel"/>
                <a:ea typeface="Desyrel"/>
                <a:cs typeface="Desyrel"/>
                <a:sym typeface="Desyrel"/>
              </a:rPr>
              <a:t>value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3000" y="474166"/>
            <a:ext cx="7544784" cy="123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89"/>
              </a:lnSpc>
              <a:spcBef>
                <a:spcPct val="0"/>
              </a:spcBef>
            </a:pPr>
            <a:r>
              <a:rPr lang="en-US" sz="8717" b="1" spc="130">
                <a:solidFill>
                  <a:srgbClr val="FFFFFF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total program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43000" y="1728191"/>
            <a:ext cx="4572000" cy="451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81"/>
              </a:lnSpc>
            </a:pPr>
            <a:r>
              <a:rPr lang="en-US" sz="4048" spc="-145" dirty="0">
                <a:solidFill>
                  <a:srgbClr val="F1DF8C"/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complete picture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0600" y="9647325"/>
            <a:ext cx="9330510" cy="197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spc="24" dirty="0">
                <a:solidFill>
                  <a:srgbClr val="F7F5E4">
                    <a:alpha val="46667"/>
                  </a:srgbClr>
                </a:solidFill>
                <a:latin typeface="Century Gothic 2"/>
                <a:ea typeface="Century Gothic 2"/>
                <a:cs typeface="Century Gothic 2"/>
                <a:sym typeface="Century Gothic 2"/>
              </a:rPr>
              <a:t>assumes consistent transition rates and cost structure | does not include additional benefits like improved loss ratios</a:t>
            </a:r>
          </a:p>
        </p:txBody>
      </p:sp>
      <p:sp>
        <p:nvSpPr>
          <p:cNvPr id="12" name="AutoShape 12"/>
          <p:cNvSpPr/>
          <p:nvPr/>
        </p:nvSpPr>
        <p:spPr>
          <a:xfrm>
            <a:off x="-1688247" y="4719919"/>
            <a:ext cx="10029606" cy="0"/>
          </a:xfrm>
          <a:prstGeom prst="line">
            <a:avLst/>
          </a:prstGeom>
          <a:ln w="38100" cap="flat">
            <a:solidFill>
              <a:srgbClr val="C7B34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-1688247" y="6258836"/>
            <a:ext cx="10029606" cy="0"/>
          </a:xfrm>
          <a:prstGeom prst="line">
            <a:avLst/>
          </a:prstGeom>
          <a:ln w="38100" cap="flat">
            <a:solidFill>
              <a:srgbClr val="C7B34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-1688247" y="7800145"/>
            <a:ext cx="10029606" cy="0"/>
          </a:xfrm>
          <a:prstGeom prst="line">
            <a:avLst/>
          </a:prstGeom>
          <a:ln w="38100" cap="flat">
            <a:solidFill>
              <a:srgbClr val="C7B34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563439" y="3542953"/>
            <a:ext cx="2858988" cy="428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70"/>
              </a:lnSpc>
            </a:pPr>
            <a:r>
              <a:rPr lang="en-US" sz="2621" b="1">
                <a:solidFill>
                  <a:srgbClr val="F7F5E4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year 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2588" y="3933561"/>
            <a:ext cx="3239839" cy="38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50"/>
              </a:lnSpc>
            </a:pPr>
            <a:r>
              <a:rPr lang="en-US" sz="2321">
                <a:solidFill>
                  <a:srgbClr val="F7F5E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current 65+ employees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23367" y="3833507"/>
            <a:ext cx="2133600" cy="54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$989,100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8518" y="5079476"/>
            <a:ext cx="2703909" cy="428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70"/>
              </a:lnSpc>
            </a:pPr>
            <a:r>
              <a:rPr lang="en-US" sz="2621" b="1">
                <a:solidFill>
                  <a:srgbClr val="F7F5E4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year 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8877" y="5489133"/>
            <a:ext cx="2933551" cy="38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50"/>
              </a:lnSpc>
            </a:pPr>
            <a:r>
              <a:rPr lang="en-US" sz="2321">
                <a:solidFill>
                  <a:srgbClr val="F7F5E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+ age 64 group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23367" y="5349157"/>
            <a:ext cx="2560290" cy="54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$1,134,000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13880" y="6599913"/>
            <a:ext cx="2908548" cy="428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70"/>
              </a:lnSpc>
            </a:pPr>
            <a:r>
              <a:rPr lang="en-US" sz="2621" b="1">
                <a:solidFill>
                  <a:srgbClr val="F7F5E4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year 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43000" y="7011393"/>
            <a:ext cx="3279428" cy="38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50"/>
              </a:lnSpc>
            </a:pPr>
            <a:r>
              <a:rPr lang="en-US" sz="2321">
                <a:solidFill>
                  <a:srgbClr val="F7F5E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+ the age 63 group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323367" y="6890467"/>
            <a:ext cx="2560290" cy="54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$1,329,300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44886" y="8162095"/>
            <a:ext cx="2477542" cy="428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70"/>
              </a:lnSpc>
            </a:pPr>
            <a:r>
              <a:rPr lang="en-US" sz="2621" b="1">
                <a:solidFill>
                  <a:srgbClr val="F7F5E4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3-year total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4338" y="8573575"/>
            <a:ext cx="3538090" cy="39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50"/>
              </a:lnSpc>
            </a:pPr>
            <a:r>
              <a:rPr lang="en-US" sz="2321" dirty="0">
                <a:solidFill>
                  <a:srgbClr val="F7F5E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 cumulative savings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323367" y="8452649"/>
            <a:ext cx="2560290" cy="54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F7F5E4"/>
                </a:solidFill>
                <a:latin typeface="Century Gothic 1"/>
                <a:ea typeface="Century Gothic 1"/>
                <a:cs typeface="Century Gothic 1"/>
                <a:sym typeface="Century Gothic 1"/>
              </a:rPr>
              <a:t>$3,452,400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1949710" y="3533404"/>
            <a:ext cx="4509489" cy="1513397"/>
            <a:chOff x="-1" y="-123825"/>
            <a:chExt cx="6012652" cy="2017863"/>
          </a:xfrm>
        </p:grpSpPr>
        <p:sp>
          <p:nvSpPr>
            <p:cNvPr id="28" name="TextBox 28"/>
            <p:cNvSpPr txBox="1"/>
            <p:nvPr/>
          </p:nvSpPr>
          <p:spPr>
            <a:xfrm>
              <a:off x="-1" y="1324955"/>
              <a:ext cx="6012652" cy="5690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643"/>
                </a:lnSpc>
              </a:pPr>
              <a:r>
                <a:rPr lang="en-US" sz="2602" dirty="0">
                  <a:solidFill>
                    <a:srgbClr val="283F56"/>
                  </a:solidFill>
                  <a:latin typeface="Century Gothic 2"/>
                  <a:ea typeface="Century Gothic 2"/>
                  <a:cs typeface="Century Gothic 2"/>
                  <a:sym typeface="Century Gothic 2"/>
                </a:rPr>
                <a:t>immediate (current 65+)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03" y="-123825"/>
              <a:ext cx="4894749" cy="13966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809"/>
                </a:lnSpc>
              </a:pPr>
              <a:r>
                <a:rPr lang="en-US" sz="6292" dirty="0">
                  <a:solidFill>
                    <a:srgbClr val="283F56"/>
                  </a:solidFill>
                  <a:latin typeface="Century Gothic 1"/>
                  <a:ea typeface="Century Gothic 1"/>
                  <a:cs typeface="Century Gothic 1"/>
                  <a:sym typeface="Century Gothic 1"/>
                </a:rPr>
                <a:t>$989,100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399886" y="5352465"/>
            <a:ext cx="4774623" cy="1476227"/>
            <a:chOff x="0" y="0"/>
            <a:chExt cx="5208366" cy="1968303"/>
          </a:xfrm>
        </p:grpSpPr>
        <p:sp>
          <p:nvSpPr>
            <p:cNvPr id="31" name="TextBox 31"/>
            <p:cNvSpPr txBox="1"/>
            <p:nvPr/>
          </p:nvSpPr>
          <p:spPr>
            <a:xfrm>
              <a:off x="733101" y="1399219"/>
              <a:ext cx="3990181" cy="5690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3"/>
                </a:lnSpc>
              </a:pPr>
              <a:r>
                <a:rPr lang="en-US" sz="2602">
                  <a:solidFill>
                    <a:srgbClr val="283F56"/>
                  </a:solidFill>
                  <a:latin typeface="Century Gothic 2"/>
                  <a:ea typeface="Century Gothic 2"/>
                  <a:cs typeface="Century Gothic 2"/>
                  <a:sym typeface="Century Gothic 2"/>
                </a:rPr>
                <a:t>future (ages 62-64)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33402" y="-123825"/>
              <a:ext cx="4474964" cy="1396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809"/>
                </a:lnSpc>
              </a:pPr>
              <a:r>
                <a:rPr lang="en-US" sz="6292" dirty="0">
                  <a:solidFill>
                    <a:srgbClr val="283F56"/>
                  </a:solidFill>
                  <a:latin typeface="Century Gothic 1"/>
                  <a:ea typeface="Century Gothic 1"/>
                  <a:cs typeface="Century Gothic 1"/>
                  <a:sym typeface="Century Gothic 1"/>
                </a:rPr>
                <a:t>$529,200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1000780"/>
              <a:ext cx="450850" cy="965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49"/>
                </a:lnSpc>
              </a:pPr>
              <a:r>
                <a:rPr lang="en-US" sz="4392">
                  <a:solidFill>
                    <a:srgbClr val="283F56"/>
                  </a:solidFill>
                  <a:latin typeface="Century Gothic 2"/>
                  <a:ea typeface="Century Gothic 2"/>
                  <a:cs typeface="Century Gothic 2"/>
                  <a:sym typeface="Century Gothic 2"/>
                </a:rPr>
                <a:t>+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812986" y="7478118"/>
            <a:ext cx="5560614" cy="1564978"/>
            <a:chOff x="0" y="0"/>
            <a:chExt cx="6460083" cy="2086637"/>
          </a:xfrm>
        </p:grpSpPr>
        <p:sp>
          <p:nvSpPr>
            <p:cNvPr id="35" name="TextBox 35"/>
            <p:cNvSpPr txBox="1"/>
            <p:nvPr/>
          </p:nvSpPr>
          <p:spPr>
            <a:xfrm>
              <a:off x="0" y="1500637"/>
              <a:ext cx="3922893" cy="586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02"/>
                </a:lnSpc>
              </a:pPr>
              <a:r>
                <a:rPr lang="en-US" sz="2644">
                  <a:solidFill>
                    <a:srgbClr val="9D8F3B"/>
                  </a:solidFill>
                  <a:latin typeface="Century Gothic 1"/>
                  <a:ea typeface="Century Gothic 1"/>
                  <a:cs typeface="Century Gothic 1"/>
                  <a:sym typeface="Century Gothic 1"/>
                </a:rPr>
                <a:t>total annual value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133350"/>
              <a:ext cx="6460083" cy="16469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596"/>
                </a:lnSpc>
              </a:pPr>
              <a:r>
                <a:rPr lang="en-US" sz="7569" dirty="0">
                  <a:solidFill>
                    <a:srgbClr val="9D8F3B"/>
                  </a:solidFill>
                  <a:latin typeface="Century Gothic 1"/>
                  <a:ea typeface="Century Gothic 1"/>
                  <a:cs typeface="Century Gothic 1"/>
                  <a:sym typeface="Century Gothic 1"/>
                </a:rPr>
                <a:t>$1,518,300</a:t>
              </a:r>
            </a:p>
          </p:txBody>
        </p:sp>
      </p:grpSp>
      <p:sp>
        <p:nvSpPr>
          <p:cNvPr id="37" name="AutoShape 37"/>
          <p:cNvSpPr/>
          <p:nvPr/>
        </p:nvSpPr>
        <p:spPr>
          <a:xfrm>
            <a:off x="11340010" y="7153405"/>
            <a:ext cx="5748343" cy="0"/>
          </a:xfrm>
          <a:prstGeom prst="line">
            <a:avLst/>
          </a:prstGeom>
          <a:ln w="38100" cap="flat">
            <a:solidFill>
              <a:srgbClr val="283F5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11949937" y="3037762"/>
            <a:ext cx="4774623" cy="37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68"/>
              </a:lnSpc>
            </a:pPr>
            <a:r>
              <a:rPr lang="en-US" sz="3102" spc="-111" dirty="0">
                <a:solidFill>
                  <a:srgbClr val="283F56"/>
                </a:solidFill>
                <a:latin typeface="Desyrel"/>
                <a:ea typeface="Desyrel"/>
                <a:cs typeface="Desyrel"/>
                <a:sym typeface="Desyrel"/>
              </a:rPr>
              <a:t>3-year total program impact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84337" y="3168310"/>
            <a:ext cx="3538091" cy="311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18"/>
              </a:lnSpc>
            </a:pPr>
            <a:r>
              <a:rPr lang="en-US" sz="2579" spc="-92">
                <a:solidFill>
                  <a:srgbClr val="F1DF8C"/>
                </a:solidFill>
                <a:latin typeface="Desyrel"/>
                <a:ea typeface="Desyrel"/>
                <a:cs typeface="Desyrel"/>
                <a:sym typeface="Desyrel"/>
              </a:rPr>
              <a:t>annual savings breakdown</a:t>
            </a:r>
          </a:p>
        </p:txBody>
      </p:sp>
      <p:sp>
        <p:nvSpPr>
          <p:cNvPr id="40" name="Freeform 40"/>
          <p:cNvSpPr/>
          <p:nvPr/>
        </p:nvSpPr>
        <p:spPr>
          <a:xfrm rot="5400000">
            <a:off x="3800207" y="-2305547"/>
            <a:ext cx="4572217" cy="9045752"/>
          </a:xfrm>
          <a:custGeom>
            <a:avLst/>
            <a:gdLst/>
            <a:ahLst/>
            <a:cxnLst/>
            <a:rect l="l" t="t" r="r" b="b"/>
            <a:pathLst>
              <a:path w="4572217" h="9045752">
                <a:moveTo>
                  <a:pt x="0" y="0"/>
                </a:moveTo>
                <a:lnTo>
                  <a:pt x="4572217" y="0"/>
                </a:lnTo>
                <a:lnTo>
                  <a:pt x="4572217" y="9045752"/>
                </a:lnTo>
                <a:lnTo>
                  <a:pt x="0" y="9045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221</Words>
  <Application>Microsoft Office PowerPoint</Application>
  <PresentationFormat>Custom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Century Gothic 1</vt:lpstr>
      <vt:lpstr>Arial</vt:lpstr>
      <vt:lpstr>Century Gothic 2</vt:lpstr>
      <vt:lpstr>Desyrel</vt:lpstr>
      <vt:lpstr>Century Gothic Paneuropean</vt:lpstr>
      <vt:lpstr>Century Gothic Paneuropean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medicare transition impact analysis</dc:title>
  <cp:lastModifiedBy>Maranda Tufte</cp:lastModifiedBy>
  <cp:revision>2</cp:revision>
  <dcterms:created xsi:type="dcterms:W3CDTF">2006-08-16T00:00:00Z</dcterms:created>
  <dcterms:modified xsi:type="dcterms:W3CDTF">2026-05-18T16:35:58Z</dcterms:modified>
  <dc:identifier>DAHI6FEnPfs</dc:identifier>
</cp:coreProperties>
</file>